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59" r:id="rId9"/>
  </p:sldIdLst>
  <p:sldSz cx="12192000" cy="6858000"/>
  <p:notesSz cx="6858000" cy="9144000"/>
  <p:embeddedFontLst>
    <p:embeddedFont>
      <p:font typeface="a말머리2" panose="02020600000000000000" pitchFamily="18" charset="-127"/>
      <p:regular r:id="rId10"/>
    </p:embeddedFont>
    <p:embeddedFont>
      <p:font typeface="a말머리3" panose="02020600000000000000" pitchFamily="18" charset="-127"/>
      <p:regular r:id="rId11"/>
    </p:embeddedFont>
    <p:embeddedFont>
      <p:font typeface="a옛날사진관4" panose="02020600000000000000" pitchFamily="18" charset="-127"/>
      <p:regular r:id="rId12"/>
    </p:embeddedFont>
    <p:embeddedFont>
      <p:font typeface="a옛날사진관5" panose="02020600000000000000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4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9" autoAdjust="0"/>
    <p:restoredTop sz="94660"/>
  </p:normalViewPr>
  <p:slideViewPr>
    <p:cSldViewPr snapToGrid="0">
      <p:cViewPr varScale="1">
        <p:scale>
          <a:sx n="71" d="100"/>
          <a:sy n="71" d="100"/>
        </p:scale>
        <p:origin x="8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4FA330-CF4C-45BD-A60D-D0040A481E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3FB64F-A9EF-4B7E-9EA0-6ABDA2FFFB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570E10-CCAC-427C-BC51-54BCCE094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F863A5-5176-4C5D-A2D4-A5A483744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A1AE4-AA50-4CBB-8ECE-5DF5F9470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38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83BAA-9662-4203-B5F2-AF1EA17A5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F46871-5CAE-46DC-968D-1B48C9507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31EB11-00F1-4486-B7DE-3C056F55C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171F2E-9202-4698-AAA0-7F66B03AD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9EF6F-D803-4738-B753-05B91938B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961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978F90A-58F3-4376-B20E-D0875365C3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46BC92-3FAE-44CE-BBD5-8058D4DBA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E13C05-E9D8-4A42-8D08-F2AC7BCC7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31B99E-C793-4376-813C-AF460AD08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0238A1-92BA-4B20-B14F-9407EB09A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994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63FD-2AC7-49A5-9EC7-662F2FFD6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EE015A-824D-4F1C-934C-AEA127AB4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C7B6A-BD9A-4F52-9E17-B8D6293AD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74B8F9-6CFC-41BD-9EDD-BF4DA24D6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F91C5E-E03A-4DD4-996F-3BAAAD23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47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32AC66-AC67-4F7C-914C-1BDEC75B3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2C97F3-F213-4DBF-8564-6AFFF77E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199FF1-00C7-450D-8F0A-FB575897E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EC2E3B-C91D-4A16-B651-02D3C0D0B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19DC85-4C96-4684-A2BA-3399D0CD6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03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71E22C-5162-4A79-B127-1D8922FAD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42739E-F5D9-49B9-890A-FB5E59C0F2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C0013E-C8FC-45AD-B766-C681214173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9D454C-69AA-4831-9682-607D0238C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13EA14-1D36-466A-9ECF-CA2C8F054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87A840-988B-47AC-8DD9-389FEB2B0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548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6AFFD4-ED87-48D3-A58E-423B57426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F22112-A94D-444B-9A52-3559DD700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BF18E8-3590-4F61-8052-6A8EE0B7F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F2D6DF-9D78-4203-BDFA-854398F789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B5BB1-0D70-4A4D-BBAE-3701320684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2487CD6-4CFD-429C-B0B3-6303CF55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2808744-B619-429C-A9AF-8EBD4D8C4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62CD2B7-6691-4B31-BCEB-DD948BD79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45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B784B7-7A35-4896-83E1-504FB2F58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A26D34F-B37D-49EA-B0A4-5A28A8E9D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60A72D-A0C3-4700-BFB1-CF4BDDE51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A8693E3-619A-4289-A2D6-E03FE58E9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344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1E15F14-78A7-4AFA-A9D2-90DCB7D40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E04545-844C-48A3-9A7C-551AC6DE9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BA6C33-2960-43B3-A223-639AB36C8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520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A160A-13A5-4AA6-9485-115FED716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FD3D4F-1F7D-413C-A83C-682D44BED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E8ACAA9-9BB1-45A1-94B8-470DAA0CB6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184D4F-12E0-49AA-BDEF-D48ADD60E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4A9A38-AC5C-46BE-8B54-097BF4696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C42730-D92C-47DA-890D-1D958C24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427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2944-4DAD-42CD-B41E-C98EE1DBB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E99A93-DAA2-4CCE-BCC5-60BA28E311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276FA7-4FC7-41C5-A870-44101C7AA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F8A4AB-151B-47F8-A835-405431486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011161-F658-4978-BF11-1BB3D135F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09900C-4960-4B23-B3AC-A4E67CACF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898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C4513DC-FD5A-4F73-83C6-CD1DB7883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16158A-18C5-4FA5-AA22-8F1FDEC3F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303BAA-D7E4-4E8C-8160-941E308E8C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969FB-771F-4331-9106-F902BE239EC7}" type="datetimeFigureOut">
              <a:rPr lang="ko-KR" altLang="en-US" smtClean="0"/>
              <a:t>2021-11-05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3D3409-1E7A-42CB-B067-B89331308E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53F490-D469-4B96-8249-7DC796FDFF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1E0DB-BF21-4843-AC09-86A0683617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705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F4C69FE-5D2D-45B3-BC9C-035F4436907C}"/>
              </a:ext>
            </a:extLst>
          </p:cNvPr>
          <p:cNvSpPr/>
          <p:nvPr/>
        </p:nvSpPr>
        <p:spPr>
          <a:xfrm>
            <a:off x="3290047" y="2554941"/>
            <a:ext cx="5199529" cy="1730188"/>
          </a:xfrm>
          <a:prstGeom prst="rect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8140273-9923-42AF-8EFD-88B404D3C23E}"/>
              </a:ext>
            </a:extLst>
          </p:cNvPr>
          <p:cNvSpPr/>
          <p:nvPr/>
        </p:nvSpPr>
        <p:spPr>
          <a:xfrm>
            <a:off x="3388658" y="2678205"/>
            <a:ext cx="5009705" cy="150158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355B45-070D-4C56-ADD4-5B7F3DF9834E}"/>
              </a:ext>
            </a:extLst>
          </p:cNvPr>
          <p:cNvSpPr txBox="1"/>
          <p:nvPr/>
        </p:nvSpPr>
        <p:spPr>
          <a:xfrm>
            <a:off x="3388658" y="2822299"/>
            <a:ext cx="500970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14.3 </a:t>
            </a:r>
            <a:r>
              <a:rPr lang="ko-KR" altLang="en-US" sz="6600" dirty="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풀링 층</a:t>
            </a:r>
          </a:p>
        </p:txBody>
      </p:sp>
    </p:spTree>
    <p:extLst>
      <p:ext uri="{BB962C8B-B14F-4D97-AF65-F5344CB8AC3E}">
        <p14:creationId xmlns:p14="http://schemas.microsoft.com/office/powerpoint/2010/main" val="3226176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991A9E7-A0DE-488F-BADD-B310899F211A}"/>
              </a:ext>
            </a:extLst>
          </p:cNvPr>
          <p:cNvSpPr/>
          <p:nvPr/>
        </p:nvSpPr>
        <p:spPr>
          <a:xfrm>
            <a:off x="170329" y="179294"/>
            <a:ext cx="11815484" cy="651734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489B62-2274-4627-A515-25F1276267F6}"/>
              </a:ext>
            </a:extLst>
          </p:cNvPr>
          <p:cNvSpPr txBox="1"/>
          <p:nvPr/>
        </p:nvSpPr>
        <p:spPr>
          <a:xfrm>
            <a:off x="394446" y="355919"/>
            <a:ext cx="7550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풀링 층</a:t>
            </a:r>
            <a:r>
              <a:rPr lang="en-US" altLang="ko-KR" sz="44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(</a:t>
            </a:r>
            <a:r>
              <a:rPr lang="ko-KR" altLang="en-US" sz="4400" dirty="0" err="1">
                <a:latin typeface="a옛날사진관5" panose="02020600000000000000" pitchFamily="18" charset="-127"/>
                <a:ea typeface="a옛날사진관5" panose="02020600000000000000" pitchFamily="18" charset="-127"/>
              </a:rPr>
              <a:t>합성곱</a:t>
            </a:r>
            <a:r>
              <a:rPr lang="ko-KR" altLang="en-US" sz="44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 층과 비교해서</a:t>
            </a:r>
            <a:r>
              <a:rPr lang="en-US" altLang="ko-KR" sz="44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)</a:t>
            </a:r>
            <a:endParaRPr lang="ko-KR" altLang="en-US" sz="44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6B3414-4075-448A-AD56-074A3D413243}"/>
              </a:ext>
            </a:extLst>
          </p:cNvPr>
          <p:cNvSpPr txBox="1"/>
          <p:nvPr/>
        </p:nvSpPr>
        <p:spPr>
          <a:xfrm>
            <a:off x="2986676" y="2468307"/>
            <a:ext cx="8452955" cy="800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30"/>
              </a:spcBef>
              <a:buFontTx/>
              <a:buChar char="-"/>
            </a:pP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풀링 층의 각 뉴런은 이전 층의 작은 사각 영역의 </a:t>
            </a:r>
            <a:r>
              <a:rPr lang="ko-KR" altLang="en-US" sz="1600" dirty="0" err="1">
                <a:latin typeface="a말머리2" panose="02020600000000000000" pitchFamily="18" charset="-127"/>
                <a:ea typeface="a말머리2" panose="02020600000000000000" pitchFamily="18" charset="-127"/>
              </a:rPr>
              <a:t>수용장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 안에 있는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뉴런의 출력과 연결되어 있음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spcBef>
                <a:spcPts val="130"/>
              </a:spcBef>
              <a:buFontTx/>
              <a:buChar char="-"/>
            </a:pP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크기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,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스트라이드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,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패딩 유형을 지정해줘야 함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FA54CA5-39FB-41EB-A5C5-E78F62429CB3}"/>
              </a:ext>
            </a:extLst>
          </p:cNvPr>
          <p:cNvSpPr/>
          <p:nvPr/>
        </p:nvSpPr>
        <p:spPr>
          <a:xfrm>
            <a:off x="1047614" y="2259705"/>
            <a:ext cx="1392881" cy="137369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>
                <a:latin typeface="a말머리3" panose="02020600000000000000" pitchFamily="18" charset="-127"/>
                <a:ea typeface="a말머리3" panose="02020600000000000000" pitchFamily="18" charset="-127"/>
              </a:rPr>
              <a:t>공통점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97AC245-35BD-4518-B3A6-70E93154C46E}"/>
              </a:ext>
            </a:extLst>
          </p:cNvPr>
          <p:cNvSpPr/>
          <p:nvPr/>
        </p:nvSpPr>
        <p:spPr>
          <a:xfrm>
            <a:off x="1047614" y="4409456"/>
            <a:ext cx="1392881" cy="137369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a말머리3" panose="02020600000000000000" pitchFamily="18" charset="-127"/>
                <a:ea typeface="a말머리3" panose="02020600000000000000" pitchFamily="18" charset="-127"/>
              </a:rPr>
              <a:t>차이점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DC31F4-2073-4C26-9CE2-162289A8BD6B}"/>
              </a:ext>
            </a:extLst>
          </p:cNvPr>
          <p:cNvSpPr txBox="1"/>
          <p:nvPr/>
        </p:nvSpPr>
        <p:spPr>
          <a:xfrm>
            <a:off x="2986676" y="4683689"/>
            <a:ext cx="4782078" cy="800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30"/>
              </a:spcBef>
              <a:buFontTx/>
              <a:buChar char="-"/>
            </a:pP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풀링 뉴런은 가중치 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X</a:t>
            </a:r>
          </a:p>
          <a:p>
            <a:pPr>
              <a:lnSpc>
                <a:spcPct val="150000"/>
              </a:lnSpc>
              <a:spcBef>
                <a:spcPts val="130"/>
              </a:spcBef>
            </a:pP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=&gt;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최대나 평균 값은 합산 함수를 사용해 </a:t>
            </a:r>
            <a:r>
              <a:rPr lang="ko-KR" altLang="en-US" sz="1600" dirty="0" err="1">
                <a:latin typeface="a말머리2" panose="02020600000000000000" pitchFamily="18" charset="-127"/>
                <a:ea typeface="a말머리2" panose="02020600000000000000" pitchFamily="18" charset="-127"/>
              </a:rPr>
              <a:t>입력값을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 더함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95B28-4366-4C32-9A5A-7A336EEE00D3}"/>
              </a:ext>
            </a:extLst>
          </p:cNvPr>
          <p:cNvSpPr txBox="1"/>
          <p:nvPr/>
        </p:nvSpPr>
        <p:spPr>
          <a:xfrm>
            <a:off x="595637" y="1189968"/>
            <a:ext cx="7715574" cy="418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30"/>
              </a:spcBef>
              <a:buFontTx/>
              <a:buChar char="-"/>
            </a:pP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계산량과 메모리 사용량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,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파라미터 수를 줄이기 위해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입력 이미지의 축소본을 만드는 것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636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991A9E7-A0DE-488F-BADD-B310899F211A}"/>
              </a:ext>
            </a:extLst>
          </p:cNvPr>
          <p:cNvSpPr/>
          <p:nvPr/>
        </p:nvSpPr>
        <p:spPr>
          <a:xfrm>
            <a:off x="170329" y="179294"/>
            <a:ext cx="11815484" cy="651734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489B62-2274-4627-A515-25F1276267F6}"/>
              </a:ext>
            </a:extLst>
          </p:cNvPr>
          <p:cNvSpPr txBox="1"/>
          <p:nvPr/>
        </p:nvSpPr>
        <p:spPr>
          <a:xfrm>
            <a:off x="394446" y="355919"/>
            <a:ext cx="34900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최대 풀링 층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BCC8FB1-253F-4F19-B9C4-D6B086A6C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546" y="1668172"/>
            <a:ext cx="9808908" cy="4140602"/>
          </a:xfrm>
          <a:prstGeom prst="rect">
            <a:avLst/>
          </a:prstGeom>
          <a:ln w="19050">
            <a:solidFill>
              <a:schemeClr val="bg2">
                <a:lumMod val="7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02C564-43DC-4A33-9F57-2492715FECF0}"/>
              </a:ext>
            </a:extLst>
          </p:cNvPr>
          <p:cNvSpPr txBox="1"/>
          <p:nvPr/>
        </p:nvSpPr>
        <p:spPr>
          <a:xfrm>
            <a:off x="1114239" y="5808774"/>
            <a:ext cx="4342856" cy="337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30"/>
              </a:spcBef>
            </a:pPr>
            <a:r>
              <a:rPr lang="ko-KR" altLang="en-US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그림 </a:t>
            </a:r>
            <a:r>
              <a:rPr lang="en-US" altLang="ko-KR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14-8 </a:t>
            </a:r>
            <a:r>
              <a:rPr lang="ko-KR" altLang="en-US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최대 풀링 층</a:t>
            </a:r>
            <a:r>
              <a:rPr lang="en-US" altLang="ko-KR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(2x2 </a:t>
            </a:r>
            <a:r>
              <a:rPr lang="ko-KR" altLang="en-US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풀링 커널</a:t>
            </a:r>
            <a:r>
              <a:rPr lang="en-US" altLang="ko-KR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, </a:t>
            </a:r>
            <a:r>
              <a:rPr lang="ko-KR" altLang="en-US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스트라이드 </a:t>
            </a:r>
            <a:r>
              <a:rPr lang="en-US" altLang="ko-KR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2, </a:t>
            </a:r>
            <a:r>
              <a:rPr lang="ko-KR" altLang="en-US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패딩 없음</a:t>
            </a:r>
            <a:r>
              <a:rPr lang="en-US" altLang="ko-KR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55568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991A9E7-A0DE-488F-BADD-B310899F211A}"/>
              </a:ext>
            </a:extLst>
          </p:cNvPr>
          <p:cNvSpPr/>
          <p:nvPr/>
        </p:nvSpPr>
        <p:spPr>
          <a:xfrm>
            <a:off x="170329" y="179294"/>
            <a:ext cx="11815484" cy="651734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489B62-2274-4627-A515-25F1276267F6}"/>
              </a:ext>
            </a:extLst>
          </p:cNvPr>
          <p:cNvSpPr txBox="1"/>
          <p:nvPr/>
        </p:nvSpPr>
        <p:spPr>
          <a:xfrm>
            <a:off x="394446" y="355919"/>
            <a:ext cx="34900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최대 풀링 층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636C7C4-5103-48A1-A58F-2651E7821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517" y="1528988"/>
            <a:ext cx="6469452" cy="44630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6BDC60-C81D-43BB-84A6-7DC052E4B14C}"/>
              </a:ext>
            </a:extLst>
          </p:cNvPr>
          <p:cNvSpPr txBox="1"/>
          <p:nvPr/>
        </p:nvSpPr>
        <p:spPr>
          <a:xfrm>
            <a:off x="5037857" y="5882756"/>
            <a:ext cx="2116285" cy="337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30"/>
              </a:spcBef>
            </a:pPr>
            <a:r>
              <a:rPr lang="ko-KR" altLang="en-US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그림 </a:t>
            </a:r>
            <a:r>
              <a:rPr lang="en-US" altLang="ko-KR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14-9 </a:t>
            </a:r>
            <a:r>
              <a:rPr lang="ko-KR" altLang="en-US" sz="1200" dirty="0">
                <a:latin typeface="a말머리2" panose="02020600000000000000" pitchFamily="18" charset="-127"/>
                <a:ea typeface="a말머리2" panose="02020600000000000000" pitchFamily="18" charset="-127"/>
              </a:rPr>
              <a:t>이동에 대한 불변성</a:t>
            </a:r>
            <a:endParaRPr lang="en-US" altLang="ko-KR" sz="12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5219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991A9E7-A0DE-488F-BADD-B310899F211A}"/>
              </a:ext>
            </a:extLst>
          </p:cNvPr>
          <p:cNvSpPr/>
          <p:nvPr/>
        </p:nvSpPr>
        <p:spPr>
          <a:xfrm>
            <a:off x="170329" y="179294"/>
            <a:ext cx="11815484" cy="651734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489B62-2274-4627-A515-25F1276267F6}"/>
              </a:ext>
            </a:extLst>
          </p:cNvPr>
          <p:cNvSpPr txBox="1"/>
          <p:nvPr/>
        </p:nvSpPr>
        <p:spPr>
          <a:xfrm>
            <a:off x="394446" y="355919"/>
            <a:ext cx="38795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>
                <a:latin typeface="a옛날사진관5" panose="02020600000000000000" pitchFamily="18" charset="-127"/>
                <a:ea typeface="a옛날사진관5" panose="02020600000000000000" pitchFamily="18" charset="-127"/>
              </a:rPr>
              <a:t>텐서플로</a:t>
            </a:r>
            <a:r>
              <a:rPr lang="ko-KR" altLang="en-US" sz="48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 구현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8AFB37-DFC8-44A6-8BCE-8EDECE56F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286" y="2024729"/>
            <a:ext cx="7364628" cy="486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7FAA1C2-FCA2-49F9-B8E0-9DA7A8EAFA14}"/>
              </a:ext>
            </a:extLst>
          </p:cNvPr>
          <p:cNvSpPr txBox="1"/>
          <p:nvPr/>
        </p:nvSpPr>
        <p:spPr>
          <a:xfrm>
            <a:off x="1186286" y="2637232"/>
            <a:ext cx="7641879" cy="800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30"/>
              </a:spcBef>
              <a:buFontTx/>
              <a:buChar char="-"/>
            </a:pP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평균 풀링보다 강력한 이동 불변성을 제공하고 연산 비용이 조금 덜 듦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spcBef>
                <a:spcPts val="130"/>
              </a:spcBef>
              <a:buFontTx/>
              <a:buChar char="-"/>
            </a:pP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일반적으로 더 성능이 좋아서 대부분 최대 풀링 층을 사용함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A21C1C-54A9-435D-896E-F56768D9114D}"/>
              </a:ext>
            </a:extLst>
          </p:cNvPr>
          <p:cNvSpPr txBox="1"/>
          <p:nvPr/>
        </p:nvSpPr>
        <p:spPr>
          <a:xfrm>
            <a:off x="767786" y="1480740"/>
            <a:ext cx="15664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최대 풀링 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6B2232-4A1C-4361-81A2-DECC52CC6D00}"/>
              </a:ext>
            </a:extLst>
          </p:cNvPr>
          <p:cNvSpPr txBox="1"/>
          <p:nvPr/>
        </p:nvSpPr>
        <p:spPr>
          <a:xfrm>
            <a:off x="767786" y="4035497"/>
            <a:ext cx="15664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평균 풀링 층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456D973-A723-462D-95B4-E79AA02ACD82}"/>
              </a:ext>
            </a:extLst>
          </p:cNvPr>
          <p:cNvCxnSpPr/>
          <p:nvPr/>
        </p:nvCxnSpPr>
        <p:spPr>
          <a:xfrm>
            <a:off x="767786" y="3808208"/>
            <a:ext cx="10377136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E07BACE4-F522-4D60-AAAE-A18B44A40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85" y="4711055"/>
            <a:ext cx="7365600" cy="5278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FFDD84B-EB0C-4168-B8AF-4ECC946E834F}"/>
              </a:ext>
            </a:extLst>
          </p:cNvPr>
          <p:cNvSpPr txBox="1"/>
          <p:nvPr/>
        </p:nvSpPr>
        <p:spPr>
          <a:xfrm>
            <a:off x="1186286" y="5452504"/>
            <a:ext cx="7641879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30"/>
              </a:spcBef>
              <a:buFontTx/>
              <a:buChar char="-"/>
            </a:pP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최댓값을 계산하는 것보다 정보 손실이 적음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2227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991A9E7-A0DE-488F-BADD-B310899F211A}"/>
              </a:ext>
            </a:extLst>
          </p:cNvPr>
          <p:cNvSpPr/>
          <p:nvPr/>
        </p:nvSpPr>
        <p:spPr>
          <a:xfrm>
            <a:off x="170329" y="179294"/>
            <a:ext cx="11815484" cy="651734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489B62-2274-4627-A515-25F1276267F6}"/>
              </a:ext>
            </a:extLst>
          </p:cNvPr>
          <p:cNvSpPr txBox="1"/>
          <p:nvPr/>
        </p:nvSpPr>
        <p:spPr>
          <a:xfrm>
            <a:off x="394446" y="355919"/>
            <a:ext cx="27077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깊이 차원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8D62B0-F1D3-42AC-BC1A-EAC60F501006}"/>
              </a:ext>
            </a:extLst>
          </p:cNvPr>
          <p:cNvSpPr txBox="1"/>
          <p:nvPr/>
        </p:nvSpPr>
        <p:spPr>
          <a:xfrm>
            <a:off x="573100" y="1186916"/>
            <a:ext cx="7641879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30"/>
              </a:spcBef>
            </a:pP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- CNN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이 다양한 특성에 대한 불변성을 학습할 수 있음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EA9073-0DC3-4B81-A70C-A3EA0A51CF2C}"/>
              </a:ext>
            </a:extLst>
          </p:cNvPr>
          <p:cNvSpPr txBox="1"/>
          <p:nvPr/>
        </p:nvSpPr>
        <p:spPr>
          <a:xfrm>
            <a:off x="573100" y="1599337"/>
            <a:ext cx="7936199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30"/>
              </a:spcBef>
            </a:pP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-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비슷한 방법으로 두께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,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밝기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,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왜곡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,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색상 등 어떤 것에 대해서도 불변성을 학습할 수 있음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56D596-50E2-4981-9A83-3D4C61759921}"/>
              </a:ext>
            </a:extLst>
          </p:cNvPr>
          <p:cNvSpPr txBox="1"/>
          <p:nvPr/>
        </p:nvSpPr>
        <p:spPr>
          <a:xfrm>
            <a:off x="573100" y="1997366"/>
            <a:ext cx="8323474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30"/>
              </a:spcBef>
            </a:pP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- </a:t>
            </a:r>
            <a:r>
              <a:rPr lang="ko-KR" altLang="en-US" sz="1600" dirty="0" err="1">
                <a:latin typeface="a말머리2" panose="02020600000000000000" pitchFamily="18" charset="-127"/>
                <a:ea typeface="a말머리2" panose="02020600000000000000" pitchFamily="18" charset="-127"/>
              </a:rPr>
              <a:t>케라스는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 깊이방향 풀링 층을 제공하지 않지만 </a:t>
            </a:r>
            <a:r>
              <a:rPr lang="ko-KR" altLang="en-US" sz="1600" dirty="0" err="1">
                <a:latin typeface="a말머리2" panose="02020600000000000000" pitchFamily="18" charset="-127"/>
                <a:ea typeface="a말머리2" panose="02020600000000000000" pitchFamily="18" charset="-127"/>
              </a:rPr>
              <a:t>텐서플로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 </a:t>
            </a:r>
            <a:r>
              <a:rPr lang="ko-KR" altLang="en-US" sz="1600" dirty="0" err="1">
                <a:latin typeface="a말머리2" panose="02020600000000000000" pitchFamily="18" charset="-127"/>
                <a:ea typeface="a말머리2" panose="02020600000000000000" pitchFamily="18" charset="-127"/>
              </a:rPr>
              <a:t>저수준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 딥러닝 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API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를 사용할 수 있음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73BC5C8-E31A-46E1-B451-DFF7543F0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414" y="5258663"/>
            <a:ext cx="8313419" cy="7335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666051B-E6E5-49E1-9906-4756A57FBF22}"/>
              </a:ext>
            </a:extLst>
          </p:cNvPr>
          <p:cNvSpPr txBox="1"/>
          <p:nvPr/>
        </p:nvSpPr>
        <p:spPr>
          <a:xfrm>
            <a:off x="747272" y="4715624"/>
            <a:ext cx="8323474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30"/>
              </a:spcBef>
            </a:pP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-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케라스 모델의 층으로 사용하고 싶으면 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Lambda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층으로 감싸면 됨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4B6E1D5-BC97-45F5-8398-7118CED93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414" y="2807816"/>
            <a:ext cx="6357419" cy="151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385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991A9E7-A0DE-488F-BADD-B310899F211A}"/>
              </a:ext>
            </a:extLst>
          </p:cNvPr>
          <p:cNvSpPr/>
          <p:nvPr/>
        </p:nvSpPr>
        <p:spPr>
          <a:xfrm>
            <a:off x="170329" y="179294"/>
            <a:ext cx="11815484" cy="651734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489B62-2274-4627-A515-25F1276267F6}"/>
              </a:ext>
            </a:extLst>
          </p:cNvPr>
          <p:cNvSpPr txBox="1"/>
          <p:nvPr/>
        </p:nvSpPr>
        <p:spPr>
          <a:xfrm>
            <a:off x="394446" y="355919"/>
            <a:ext cx="48510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전역 평균 풀링 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8D62B0-F1D3-42AC-BC1A-EAC60F501006}"/>
              </a:ext>
            </a:extLst>
          </p:cNvPr>
          <p:cNvSpPr txBox="1"/>
          <p:nvPr/>
        </p:nvSpPr>
        <p:spPr>
          <a:xfrm>
            <a:off x="573100" y="1186916"/>
            <a:ext cx="7641879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30"/>
              </a:spcBef>
            </a:pP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-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각 특성 </a:t>
            </a:r>
            <a:r>
              <a:rPr lang="ko-KR" altLang="en-US" sz="1600" dirty="0" err="1">
                <a:latin typeface="a말머리2" panose="02020600000000000000" pitchFamily="18" charset="-127"/>
                <a:ea typeface="a말머리2" panose="02020600000000000000" pitchFamily="18" charset="-127"/>
              </a:rPr>
              <a:t>맵의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 평균을 계산하는 것 </a:t>
            </a:r>
            <a:r>
              <a:rPr lang="en-US" altLang="ko-KR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=&gt; 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각 샘플의 특성 </a:t>
            </a:r>
            <a:r>
              <a:rPr lang="ko-KR" altLang="en-US" sz="1600" dirty="0" err="1">
                <a:latin typeface="a말머리2" panose="02020600000000000000" pitchFamily="18" charset="-127"/>
                <a:ea typeface="a말머리2" panose="02020600000000000000" pitchFamily="18" charset="-127"/>
              </a:rPr>
              <a:t>맵마다</a:t>
            </a:r>
            <a:r>
              <a:rPr lang="ko-KR" altLang="en-US" sz="1600" dirty="0">
                <a:latin typeface="a말머리2" panose="02020600000000000000" pitchFamily="18" charset="-127"/>
                <a:ea typeface="a말머리2" panose="02020600000000000000" pitchFamily="18" charset="-127"/>
              </a:rPr>
              <a:t> 하나의 숫자를 출력함</a:t>
            </a:r>
            <a:endParaRPr lang="en-US" altLang="ko-KR" sz="1600" dirty="0">
              <a:latin typeface="a말머리2" panose="02020600000000000000" pitchFamily="18" charset="-127"/>
              <a:ea typeface="a말머리2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ECBC102-79D9-425B-ABD4-C4AB8A66B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996" y="3160649"/>
            <a:ext cx="8582149" cy="5546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7B88719-A92C-462C-9F07-ABEAB70DF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636" y="3961158"/>
            <a:ext cx="9961125" cy="4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612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F4C69FE-5D2D-45B3-BC9C-035F4436907C}"/>
              </a:ext>
            </a:extLst>
          </p:cNvPr>
          <p:cNvSpPr/>
          <p:nvPr/>
        </p:nvSpPr>
        <p:spPr>
          <a:xfrm>
            <a:off x="3290047" y="2554941"/>
            <a:ext cx="5199529" cy="1730188"/>
          </a:xfrm>
          <a:prstGeom prst="rect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8140273-9923-42AF-8EFD-88B404D3C23E}"/>
              </a:ext>
            </a:extLst>
          </p:cNvPr>
          <p:cNvSpPr/>
          <p:nvPr/>
        </p:nvSpPr>
        <p:spPr>
          <a:xfrm>
            <a:off x="3388658" y="2678205"/>
            <a:ext cx="5009705" cy="150158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355B45-070D-4C56-ADD4-5B7F3DF9834E}"/>
              </a:ext>
            </a:extLst>
          </p:cNvPr>
          <p:cNvSpPr txBox="1"/>
          <p:nvPr/>
        </p:nvSpPr>
        <p:spPr>
          <a:xfrm>
            <a:off x="3804289" y="2831537"/>
            <a:ext cx="42001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>
                <a:solidFill>
                  <a:schemeClr val="bg1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감사합니다</a:t>
            </a:r>
            <a:endParaRPr lang="ko-KR" altLang="en-US" sz="6600" dirty="0">
              <a:solidFill>
                <a:schemeClr val="bg1"/>
              </a:solidFill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7689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1449</TotalTime>
  <Words>198</Words>
  <Application>Microsoft Office PowerPoint</Application>
  <PresentationFormat>와이드스크린</PresentationFormat>
  <Paragraphs>27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a옛날사진관5</vt:lpstr>
      <vt:lpstr>a옛날사진관4</vt:lpstr>
      <vt:lpstr>Arial</vt:lpstr>
      <vt:lpstr>a말머리3</vt:lpstr>
      <vt:lpstr>맑은 고딕</vt:lpstr>
      <vt:lpstr>a말머리2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bigdata00474</dc:creator>
  <cp:lastModifiedBy>bigdata00474</cp:lastModifiedBy>
  <cp:revision>18</cp:revision>
  <dcterms:created xsi:type="dcterms:W3CDTF">2021-11-03T04:42:51Z</dcterms:created>
  <dcterms:modified xsi:type="dcterms:W3CDTF">2021-11-05T00:23:49Z</dcterms:modified>
</cp:coreProperties>
</file>

<file path=docProps/thumbnail.jpeg>
</file>